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8" r:id="rId2"/>
    <p:sldId id="259"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7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6CB688-3844-432E-ADC9-498C81DAE6C3}" type="datetimeFigureOut">
              <a:rPr lang="en-US" smtClean="0"/>
              <a:t>7/24/2015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308B4D-F0B3-4A68-A081-754AB6C20667}" type="slidenum">
              <a:rPr lang="en-US" smtClean="0"/>
              <a:t>‹#›</a:t>
            </a:fld>
            <a:endParaRPr lang="en-US"/>
          </a:p>
        </p:txBody>
      </p:sp>
    </p:spTree>
    <p:extLst>
      <p:ext uri="{BB962C8B-B14F-4D97-AF65-F5344CB8AC3E}">
        <p14:creationId xmlns:p14="http://schemas.microsoft.com/office/powerpoint/2010/main" val="98429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22222" indent="-277778" eaLnBrk="0" hangingPunct="0">
              <a:spcBef>
                <a:spcPct val="30000"/>
              </a:spcBef>
              <a:defRPr sz="1200">
                <a:solidFill>
                  <a:schemeClr val="tx1"/>
                </a:solidFill>
                <a:latin typeface="Calibri" pitchFamily="34" charset="0"/>
              </a:defRPr>
            </a:lvl2pPr>
            <a:lvl3pPr marL="1111110" indent="-222222" eaLnBrk="0" hangingPunct="0">
              <a:spcBef>
                <a:spcPct val="30000"/>
              </a:spcBef>
              <a:defRPr sz="1200">
                <a:solidFill>
                  <a:schemeClr val="tx1"/>
                </a:solidFill>
                <a:latin typeface="Calibri" pitchFamily="34" charset="0"/>
              </a:defRPr>
            </a:lvl3pPr>
            <a:lvl4pPr marL="1555554" indent="-222222" eaLnBrk="0" hangingPunct="0">
              <a:spcBef>
                <a:spcPct val="30000"/>
              </a:spcBef>
              <a:defRPr sz="1200">
                <a:solidFill>
                  <a:schemeClr val="tx1"/>
                </a:solidFill>
                <a:latin typeface="Calibri" pitchFamily="34" charset="0"/>
              </a:defRPr>
            </a:lvl4pPr>
            <a:lvl5pPr marL="1999999" indent="-222222" eaLnBrk="0" hangingPunct="0">
              <a:spcBef>
                <a:spcPct val="30000"/>
              </a:spcBef>
              <a:defRPr sz="1200">
                <a:solidFill>
                  <a:schemeClr val="tx1"/>
                </a:solidFill>
                <a:latin typeface="Calibri" pitchFamily="34" charset="0"/>
              </a:defRPr>
            </a:lvl5pPr>
            <a:lvl6pPr marL="2444443" indent="-222222" eaLnBrk="0" fontAlgn="base" hangingPunct="0">
              <a:spcBef>
                <a:spcPct val="30000"/>
              </a:spcBef>
              <a:spcAft>
                <a:spcPct val="0"/>
              </a:spcAft>
              <a:defRPr sz="1200">
                <a:solidFill>
                  <a:schemeClr val="tx1"/>
                </a:solidFill>
                <a:latin typeface="Calibri" pitchFamily="34" charset="0"/>
              </a:defRPr>
            </a:lvl6pPr>
            <a:lvl7pPr marL="2888887" indent="-222222" eaLnBrk="0" fontAlgn="base" hangingPunct="0">
              <a:spcBef>
                <a:spcPct val="30000"/>
              </a:spcBef>
              <a:spcAft>
                <a:spcPct val="0"/>
              </a:spcAft>
              <a:defRPr sz="1200">
                <a:solidFill>
                  <a:schemeClr val="tx1"/>
                </a:solidFill>
                <a:latin typeface="Calibri" pitchFamily="34" charset="0"/>
              </a:defRPr>
            </a:lvl7pPr>
            <a:lvl8pPr marL="3333331" indent="-222222" eaLnBrk="0" fontAlgn="base" hangingPunct="0">
              <a:spcBef>
                <a:spcPct val="30000"/>
              </a:spcBef>
              <a:spcAft>
                <a:spcPct val="0"/>
              </a:spcAft>
              <a:defRPr sz="1200">
                <a:solidFill>
                  <a:schemeClr val="tx1"/>
                </a:solidFill>
                <a:latin typeface="Calibri" pitchFamily="34" charset="0"/>
              </a:defRPr>
            </a:lvl8pPr>
            <a:lvl9pPr marL="3777775" indent="-222222"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9662C26-EAD3-4375-AD0B-7A7DC6E082FE}" type="slidenum">
              <a:rPr lang="en-US" altLang="en-US" smtClean="0">
                <a:latin typeface="Arial" charset="0"/>
              </a:rPr>
              <a:pPr eaLnBrk="1" hangingPunct="1">
                <a:spcBef>
                  <a:spcPct val="0"/>
                </a:spcBef>
              </a:pPr>
              <a:t>1</a:t>
            </a:fld>
            <a:endParaRPr lang="en-US" altLang="en-US" smtClean="0">
              <a:latin typeface="Arial" charset="0"/>
            </a:endParaRPr>
          </a:p>
        </p:txBody>
      </p:sp>
      <p:sp>
        <p:nvSpPr>
          <p:cNvPr id="78851"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231CC6-B2B7-4588-9247-FE89188139B6}"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1461978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31CC6-B2B7-4588-9247-FE89188139B6}"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1919047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31CC6-B2B7-4588-9247-FE89188139B6}"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2773389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31CC6-B2B7-4588-9247-FE89188139B6}"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82131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231CC6-B2B7-4588-9247-FE89188139B6}" type="datetimeFigureOut">
              <a:rPr lang="en-US" smtClean="0"/>
              <a:t>7/24/2015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373602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231CC6-B2B7-4588-9247-FE89188139B6}"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1429848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231CC6-B2B7-4588-9247-FE89188139B6}" type="datetimeFigureOut">
              <a:rPr lang="en-US" smtClean="0"/>
              <a:t>7/24/2015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3658697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31CC6-B2B7-4588-9247-FE89188139B6}" type="datetimeFigureOut">
              <a:rPr lang="en-US" smtClean="0"/>
              <a:t>7/24/2015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1522113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31CC6-B2B7-4588-9247-FE89188139B6}" type="datetimeFigureOut">
              <a:rPr lang="en-US" smtClean="0"/>
              <a:t>7/24/2015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415287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31CC6-B2B7-4588-9247-FE89188139B6}"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125075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31CC6-B2B7-4588-9247-FE89188139B6}" type="datetimeFigureOut">
              <a:rPr lang="en-US" smtClean="0"/>
              <a:t>7/24/2015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F04F2-3312-4B76-9810-C00DDE3E41C2}" type="slidenum">
              <a:rPr lang="en-US" smtClean="0"/>
              <a:t>‹#›</a:t>
            </a:fld>
            <a:endParaRPr lang="en-US"/>
          </a:p>
        </p:txBody>
      </p:sp>
    </p:spTree>
    <p:extLst>
      <p:ext uri="{BB962C8B-B14F-4D97-AF65-F5344CB8AC3E}">
        <p14:creationId xmlns:p14="http://schemas.microsoft.com/office/powerpoint/2010/main" val="478212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31CC6-B2B7-4588-9247-FE89188139B6}" type="datetimeFigureOut">
              <a:rPr lang="en-US" smtClean="0"/>
              <a:t>7/24/2015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BF04F2-3312-4B76-9810-C00DDE3E41C2}" type="slidenum">
              <a:rPr lang="en-US" smtClean="0"/>
              <a:t>‹#›</a:t>
            </a:fld>
            <a:endParaRPr lang="en-US"/>
          </a:p>
        </p:txBody>
      </p:sp>
    </p:spTree>
    <p:extLst>
      <p:ext uri="{BB962C8B-B14F-4D97-AF65-F5344CB8AC3E}">
        <p14:creationId xmlns:p14="http://schemas.microsoft.com/office/powerpoint/2010/main" val="1504783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228600"/>
            <a:ext cx="8524875" cy="438150"/>
          </a:xfrm>
        </p:spPr>
        <p:txBody>
          <a:bodyPr>
            <a:normAutofit fontScale="90000"/>
          </a:bodyPr>
          <a:lstStyle/>
          <a:p>
            <a:pPr eaLnBrk="1" hangingPunct="1"/>
            <a:r>
              <a:rPr lang="en-US" altLang="en-US" sz="3200" smtClean="0">
                <a:cs typeface="Times New Roman" pitchFamily="18" charset="0"/>
              </a:rPr>
              <a:t>Errors of Measurement</a:t>
            </a:r>
          </a:p>
        </p:txBody>
      </p:sp>
      <p:sp>
        <p:nvSpPr>
          <p:cNvPr id="5123" name="Rectangle 3"/>
          <p:cNvSpPr>
            <a:spLocks noGrp="1" noChangeArrowheads="1"/>
          </p:cNvSpPr>
          <p:nvPr>
            <p:ph type="body" idx="1"/>
          </p:nvPr>
        </p:nvSpPr>
        <p:spPr>
          <a:xfrm>
            <a:off x="228600" y="838200"/>
            <a:ext cx="8915400" cy="4525963"/>
          </a:xfrm>
        </p:spPr>
        <p:txBody>
          <a:bodyPr>
            <a:normAutofit fontScale="92500" lnSpcReduction="20000"/>
          </a:bodyPr>
          <a:lstStyle/>
          <a:p>
            <a:pPr marL="0" indent="0" eaLnBrk="1" hangingPunct="1">
              <a:lnSpc>
                <a:spcPct val="80000"/>
              </a:lnSpc>
              <a:spcBef>
                <a:spcPct val="50000"/>
              </a:spcBef>
              <a:buFontTx/>
              <a:buNone/>
              <a:tabLst>
                <a:tab pos="0" algn="l"/>
              </a:tabLst>
              <a:defRPr/>
            </a:pPr>
            <a:r>
              <a:rPr lang="en-US" sz="2800" dirty="0" smtClean="0"/>
              <a:t>The basic tenet of measurement theory is the assumption that random error is present in all measurement</a:t>
            </a:r>
          </a:p>
          <a:p>
            <a:pPr marL="0" indent="0" algn="ctr" eaLnBrk="1" hangingPunct="1">
              <a:lnSpc>
                <a:spcPct val="80000"/>
              </a:lnSpc>
              <a:spcBef>
                <a:spcPct val="50000"/>
              </a:spcBef>
              <a:buFontTx/>
              <a:buNone/>
              <a:tabLst>
                <a:tab pos="0" algn="l"/>
              </a:tabLst>
              <a:defRPr/>
            </a:pPr>
            <a:r>
              <a:rPr lang="en-US" b="1" dirty="0" smtClean="0">
                <a:cs typeface="Times New Roman" pitchFamily="18" charset="0"/>
              </a:rPr>
              <a:t>Obtained Score = True score </a:t>
            </a:r>
            <a:r>
              <a:rPr lang="en-US" b="1" u="sng" dirty="0" smtClean="0">
                <a:cs typeface="Times New Roman" pitchFamily="18" charset="0"/>
              </a:rPr>
              <a:t>+</a:t>
            </a:r>
            <a:r>
              <a:rPr lang="en-US" b="1" dirty="0" smtClean="0">
                <a:cs typeface="Times New Roman" pitchFamily="18" charset="0"/>
              </a:rPr>
              <a:t> </a:t>
            </a:r>
            <a:r>
              <a:rPr lang="en-US" b="1" dirty="0" smtClean="0">
                <a:solidFill>
                  <a:schemeClr val="accent2">
                    <a:lumMod val="75000"/>
                  </a:schemeClr>
                </a:solidFill>
                <a:cs typeface="Times New Roman" pitchFamily="18" charset="0"/>
              </a:rPr>
              <a:t>Error</a:t>
            </a:r>
          </a:p>
          <a:p>
            <a:pPr marL="0" indent="0" eaLnBrk="1" hangingPunct="1">
              <a:lnSpc>
                <a:spcPct val="80000"/>
              </a:lnSpc>
              <a:spcBef>
                <a:spcPct val="50000"/>
              </a:spcBef>
              <a:buFontTx/>
              <a:buNone/>
              <a:tabLst>
                <a:tab pos="0" algn="l"/>
              </a:tabLst>
              <a:defRPr/>
            </a:pPr>
            <a:r>
              <a:rPr lang="en-US" b="1" dirty="0" smtClean="0">
                <a:solidFill>
                  <a:srgbClr val="186EC4"/>
                </a:solidFill>
                <a:cs typeface="Times New Roman" pitchFamily="18" charset="0"/>
              </a:rPr>
              <a:t>Obtained score: </a:t>
            </a:r>
            <a:r>
              <a:rPr lang="en-US" sz="2800" dirty="0" smtClean="0">
                <a:cs typeface="Times New Roman" pitchFamily="18" charset="0"/>
              </a:rPr>
              <a:t>An actual data value for a participant (e.g., anxiety scale score)</a:t>
            </a:r>
          </a:p>
          <a:p>
            <a:pPr marL="0" indent="0" eaLnBrk="1" hangingPunct="1">
              <a:lnSpc>
                <a:spcPct val="80000"/>
              </a:lnSpc>
              <a:spcBef>
                <a:spcPct val="50000"/>
              </a:spcBef>
              <a:buFontTx/>
              <a:buNone/>
              <a:tabLst>
                <a:tab pos="0" algn="l"/>
              </a:tabLst>
              <a:defRPr/>
            </a:pPr>
            <a:r>
              <a:rPr lang="en-US" b="1" dirty="0" smtClean="0">
                <a:solidFill>
                  <a:srgbClr val="186EC4"/>
                </a:solidFill>
                <a:cs typeface="Times New Roman" pitchFamily="18" charset="0"/>
              </a:rPr>
              <a:t>True score: </a:t>
            </a:r>
            <a:r>
              <a:rPr lang="en-US" sz="2800" dirty="0" smtClean="0">
                <a:cs typeface="Times New Roman" pitchFamily="18" charset="0"/>
              </a:rPr>
              <a:t>The score that would be obtained with an infallible measure</a:t>
            </a:r>
          </a:p>
          <a:p>
            <a:pPr marL="0" indent="0" eaLnBrk="1" hangingPunct="1">
              <a:lnSpc>
                <a:spcPct val="80000"/>
              </a:lnSpc>
              <a:spcBef>
                <a:spcPct val="50000"/>
              </a:spcBef>
              <a:buFontTx/>
              <a:buNone/>
              <a:tabLst>
                <a:tab pos="0" algn="l"/>
              </a:tabLst>
              <a:defRPr/>
            </a:pPr>
            <a:r>
              <a:rPr lang="en-US" b="1" dirty="0" smtClean="0">
                <a:solidFill>
                  <a:srgbClr val="186EC4"/>
                </a:solidFill>
                <a:cs typeface="Times New Roman" pitchFamily="18" charset="0"/>
              </a:rPr>
              <a:t>Error: </a:t>
            </a:r>
            <a:r>
              <a:rPr lang="en-US" sz="2800" dirty="0" smtClean="0">
                <a:cs typeface="Times New Roman" pitchFamily="18" charset="0"/>
              </a:rPr>
              <a:t>The error of measurement, caused by factors that distort measurement</a:t>
            </a:r>
          </a:p>
          <a:p>
            <a:pPr fontAlgn="t">
              <a:spcBef>
                <a:spcPts val="0"/>
              </a:spcBef>
              <a:defRPr/>
            </a:pPr>
            <a:r>
              <a:rPr lang="en-US" sz="2000" dirty="0" smtClean="0"/>
              <a:t>In reality one does not know the true score and the error values, and only the observed score is known. </a:t>
            </a:r>
          </a:p>
          <a:p>
            <a:pPr fontAlgn="t">
              <a:spcBef>
                <a:spcPts val="0"/>
              </a:spcBef>
              <a:defRPr/>
            </a:pPr>
            <a:r>
              <a:rPr lang="en-US" sz="2000" dirty="0" smtClean="0"/>
              <a:t>It is assumed that the observed score which is obtained when a measurement is taken is a combination of the true score and the error of measurement. </a:t>
            </a:r>
          </a:p>
          <a:p>
            <a:pPr marL="0" indent="0" eaLnBrk="1" hangingPunct="1">
              <a:lnSpc>
                <a:spcPct val="80000"/>
              </a:lnSpc>
              <a:tabLst>
                <a:tab pos="0" algn="l"/>
              </a:tabLst>
              <a:defRPr/>
            </a:pPr>
            <a:endParaRPr lang="en-US" dirty="0" smtClean="0"/>
          </a:p>
        </p:txBody>
      </p:sp>
    </p:spTree>
    <p:extLst>
      <p:ext uri="{BB962C8B-B14F-4D97-AF65-F5344CB8AC3E}">
        <p14:creationId xmlns:p14="http://schemas.microsoft.com/office/powerpoint/2010/main" val="1229071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0"/>
            <a:ext cx="4038600" cy="682625"/>
          </a:xfrm>
        </p:spPr>
        <p:txBody>
          <a:bodyPr>
            <a:normAutofit fontScale="90000"/>
          </a:bodyPr>
          <a:lstStyle/>
          <a:p>
            <a:pPr eaLnBrk="1" hangingPunct="1">
              <a:defRPr/>
            </a:pPr>
            <a:r>
              <a:rPr lang="en-US" b="1" dirty="0" smtClean="0">
                <a:solidFill>
                  <a:schemeClr val="tx2"/>
                </a:solidFill>
              </a:rPr>
              <a:t/>
            </a:r>
            <a:br>
              <a:rPr lang="en-US" b="1" dirty="0" smtClean="0">
                <a:solidFill>
                  <a:schemeClr val="tx2"/>
                </a:solidFill>
              </a:rPr>
            </a:br>
            <a:r>
              <a:rPr lang="en-US" dirty="0" smtClean="0">
                <a:solidFill>
                  <a:schemeClr val="tx2"/>
                </a:solidFill>
                <a:latin typeface="Arial" pitchFamily="34" charset="0"/>
                <a:cs typeface="Arial" pitchFamily="34" charset="0"/>
              </a:rPr>
              <a:t>Random errors</a:t>
            </a:r>
          </a:p>
        </p:txBody>
      </p:sp>
      <p:sp>
        <p:nvSpPr>
          <p:cNvPr id="4099" name="Rectangle 3"/>
          <p:cNvSpPr>
            <a:spLocks noGrp="1" noChangeArrowheads="1"/>
          </p:cNvSpPr>
          <p:nvPr>
            <p:ph type="body" idx="1"/>
          </p:nvPr>
        </p:nvSpPr>
        <p:spPr>
          <a:xfrm>
            <a:off x="0" y="1219200"/>
            <a:ext cx="4953000" cy="5410200"/>
          </a:xfrm>
        </p:spPr>
        <p:txBody>
          <a:bodyPr/>
          <a:lstStyle/>
          <a:p>
            <a:pPr eaLnBrk="1" hangingPunct="1">
              <a:lnSpc>
                <a:spcPct val="80000"/>
              </a:lnSpc>
              <a:buFont typeface="Wingdings" pitchFamily="2" charset="2"/>
              <a:buNone/>
            </a:pPr>
            <a:r>
              <a:rPr lang="en-US" altLang="en-US" b="1" smtClean="0">
                <a:latin typeface="Times New Roman" pitchFamily="18" charset="0"/>
                <a:cs typeface="Times New Roman" pitchFamily="18" charset="0"/>
              </a:rPr>
              <a:t>  Less likely to reproduce or repeat results</a:t>
            </a:r>
          </a:p>
          <a:p>
            <a:pPr eaLnBrk="1" hangingPunct="1">
              <a:lnSpc>
                <a:spcPct val="80000"/>
              </a:lnSpc>
              <a:buFont typeface="Arial" charset="0"/>
              <a:buNone/>
            </a:pPr>
            <a:r>
              <a:rPr lang="en-US" altLang="en-US" sz="2400" smtClean="0"/>
              <a:t>     (variable or chance error)</a:t>
            </a:r>
          </a:p>
          <a:p>
            <a:pPr eaLnBrk="1" hangingPunct="1">
              <a:lnSpc>
                <a:spcPct val="80000"/>
              </a:lnSpc>
              <a:buFont typeface="Arial" charset="0"/>
              <a:buNone/>
            </a:pPr>
            <a:r>
              <a:rPr lang="en-US" altLang="en-US" sz="2400" smtClean="0"/>
              <a:t>   Result of chance</a:t>
            </a:r>
          </a:p>
        </p:txBody>
      </p:sp>
      <p:pic>
        <p:nvPicPr>
          <p:cNvPr id="4100" name="Picture 5" descr="measerr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038600"/>
            <a:ext cx="3505200" cy="427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4"/>
          <p:cNvSpPr>
            <a:spLocks noChangeArrowheads="1"/>
          </p:cNvSpPr>
          <p:nvPr/>
        </p:nvSpPr>
        <p:spPr bwMode="auto">
          <a:xfrm>
            <a:off x="4876800" y="990600"/>
            <a:ext cx="4267200" cy="220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 typeface="Wingdings" pitchFamily="2" charset="2"/>
              <a:buNone/>
            </a:pPr>
            <a:r>
              <a:rPr lang="en-US" altLang="en-US" sz="2400" b="1">
                <a:latin typeface="Arial" charset="0"/>
              </a:rPr>
              <a:t> </a:t>
            </a:r>
            <a:r>
              <a:rPr lang="en-US" altLang="en-US" sz="2400" b="1">
                <a:latin typeface="Times New Roman" pitchFamily="18" charset="0"/>
                <a:cs typeface="Times New Roman" pitchFamily="18" charset="0"/>
              </a:rPr>
              <a:t>Less likely to be measuring what should be measuring (measurement bias)</a:t>
            </a:r>
          </a:p>
          <a:p>
            <a:pPr eaLnBrk="1" hangingPunct="1">
              <a:spcBef>
                <a:spcPct val="0"/>
              </a:spcBef>
              <a:buFont typeface="Wingdings" pitchFamily="2" charset="2"/>
              <a:buNone/>
            </a:pPr>
            <a:endParaRPr lang="en-US" altLang="en-US" sz="1100" b="1">
              <a:latin typeface="Arial" charset="0"/>
            </a:endParaRPr>
          </a:p>
          <a:p>
            <a:pPr eaLnBrk="1" hangingPunct="1">
              <a:spcBef>
                <a:spcPct val="0"/>
              </a:spcBef>
              <a:buFontTx/>
              <a:buNone/>
            </a:pPr>
            <a:r>
              <a:rPr lang="en-US" altLang="en-US" sz="1800">
                <a:latin typeface="Arial" charset="0"/>
              </a:rPr>
              <a:t>Refers to those factors that consistently or systematically affect the variable being measured. </a:t>
            </a:r>
          </a:p>
        </p:txBody>
      </p:sp>
      <p:pic>
        <p:nvPicPr>
          <p:cNvPr id="4102" name="Picture 6" descr="measerr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0" y="3962400"/>
            <a:ext cx="409575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TextBox 6"/>
          <p:cNvSpPr txBox="1">
            <a:spLocks noChangeArrowheads="1"/>
          </p:cNvSpPr>
          <p:nvPr/>
        </p:nvSpPr>
        <p:spPr bwMode="auto">
          <a:xfrm>
            <a:off x="5029200" y="228600"/>
            <a:ext cx="39211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4000">
                <a:solidFill>
                  <a:schemeClr val="tx2"/>
                </a:solidFill>
                <a:latin typeface="Arial" charset="0"/>
              </a:rPr>
              <a:t>Systematic error</a:t>
            </a:r>
            <a:endParaRPr lang="en-US" altLang="en-US" sz="4000">
              <a:latin typeface="Arial" charset="0"/>
            </a:endParaRPr>
          </a:p>
        </p:txBody>
      </p:sp>
    </p:spTree>
    <p:extLst>
      <p:ext uri="{BB962C8B-B14F-4D97-AF65-F5344CB8AC3E}">
        <p14:creationId xmlns:p14="http://schemas.microsoft.com/office/powerpoint/2010/main" val="21105109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sz="half" idx="1"/>
          </p:nvPr>
        </p:nvSpPr>
        <p:spPr>
          <a:xfrm>
            <a:off x="152400" y="228600"/>
            <a:ext cx="4267200" cy="4525963"/>
          </a:xfrm>
        </p:spPr>
        <p:txBody>
          <a:bodyPr>
            <a:normAutofit fontScale="92500" lnSpcReduction="20000"/>
          </a:bodyPr>
          <a:lstStyle/>
          <a:p>
            <a:pPr>
              <a:buFont typeface="Arial" charset="0"/>
              <a:buNone/>
            </a:pPr>
            <a:r>
              <a:rPr lang="en-US" altLang="en-US" b="1" i="1" smtClean="0">
                <a:latin typeface="Times New Roman" pitchFamily="18" charset="0"/>
                <a:cs typeface="Times New Roman" pitchFamily="18" charset="0"/>
              </a:rPr>
              <a:t>Sources of Random Error</a:t>
            </a:r>
          </a:p>
          <a:p>
            <a:pPr fontAlgn="t"/>
            <a:r>
              <a:rPr lang="en-US" altLang="en-US" sz="2000" smtClean="0">
                <a:latin typeface="Times New Roman" pitchFamily="18" charset="0"/>
                <a:cs typeface="Times New Roman" pitchFamily="18" charset="0"/>
              </a:rPr>
              <a:t>The manner in which a measure is scored or coded</a:t>
            </a:r>
          </a:p>
          <a:p>
            <a:pPr fontAlgn="t"/>
            <a:r>
              <a:rPr lang="en-US" altLang="en-US" sz="2000" smtClean="0">
                <a:latin typeface="Times New Roman" pitchFamily="18" charset="0"/>
                <a:cs typeface="Times New Roman" pitchFamily="18" charset="0"/>
              </a:rPr>
              <a:t>Characteristics or state of the subject or respondent (for example, attention span, anxiety, or illness)</a:t>
            </a:r>
          </a:p>
          <a:p>
            <a:pPr fontAlgn="t"/>
            <a:r>
              <a:rPr lang="en-US" altLang="en-US" sz="2000" smtClean="0">
                <a:latin typeface="Times New Roman" pitchFamily="18" charset="0"/>
                <a:cs typeface="Times New Roman" pitchFamily="18" charset="0"/>
              </a:rPr>
              <a:t>The administration or appraisal of measurements obtained (such as fatigue of observers, different emphasis placed on different words by interviewer, amount of heat or lighting in the room, or luck in the selection of answers by guessing).</a:t>
            </a:r>
          </a:p>
          <a:p>
            <a:pPr fontAlgn="t"/>
            <a:r>
              <a:rPr lang="en-US" altLang="en-US" sz="2000" smtClean="0">
                <a:latin typeface="Times New Roman" pitchFamily="18" charset="0"/>
                <a:cs typeface="Times New Roman" pitchFamily="18" charset="0"/>
              </a:rPr>
              <a:t>Characteristics of the measure or tool (such as type of items employed  or parameters of a mechanical device)</a:t>
            </a:r>
            <a:endParaRPr lang="en-US" altLang="en-US" smtClean="0">
              <a:latin typeface="Times New Roman" pitchFamily="18" charset="0"/>
              <a:cs typeface="Times New Roman" pitchFamily="18" charset="0"/>
            </a:endParaRPr>
          </a:p>
          <a:p>
            <a:endParaRPr lang="en-US" altLang="en-US" smtClean="0"/>
          </a:p>
        </p:txBody>
      </p:sp>
      <p:sp>
        <p:nvSpPr>
          <p:cNvPr id="5123" name="Content Placeholder 3"/>
          <p:cNvSpPr>
            <a:spLocks noGrp="1"/>
          </p:cNvSpPr>
          <p:nvPr>
            <p:ph sz="half" idx="2"/>
          </p:nvPr>
        </p:nvSpPr>
        <p:spPr>
          <a:xfrm>
            <a:off x="4419600" y="152400"/>
            <a:ext cx="4724400" cy="4525963"/>
          </a:xfrm>
        </p:spPr>
        <p:txBody>
          <a:bodyPr>
            <a:normAutofit fontScale="92500" lnSpcReduction="20000"/>
          </a:bodyPr>
          <a:lstStyle/>
          <a:p>
            <a:pPr>
              <a:buFont typeface="Arial" charset="0"/>
              <a:buNone/>
            </a:pPr>
            <a:r>
              <a:rPr lang="en-US" altLang="en-US" b="1" i="1" smtClean="0">
                <a:latin typeface="Times New Roman" pitchFamily="18" charset="0"/>
                <a:cs typeface="Times New Roman" pitchFamily="18" charset="0"/>
              </a:rPr>
              <a:t>Sources of Systematic Error</a:t>
            </a:r>
          </a:p>
          <a:p>
            <a:pPr fontAlgn="t"/>
            <a:r>
              <a:rPr lang="en-US" altLang="en-US" sz="2000" smtClean="0">
                <a:latin typeface="Times New Roman" pitchFamily="18" charset="0"/>
                <a:cs typeface="Times New Roman" pitchFamily="18" charset="0"/>
              </a:rPr>
              <a:t>Examples of systematic error associated with the respondent are chronic illness, test taking skills, a negative attitude toward completing questionnaires or taking tests, and a poor comprehension of language used in the tool or method </a:t>
            </a:r>
          </a:p>
          <a:p>
            <a:pPr fontAlgn="t"/>
            <a:r>
              <a:rPr lang="en-US" altLang="en-US" sz="2000" smtClean="0">
                <a:latin typeface="Times New Roman" pitchFamily="18" charset="0"/>
                <a:cs typeface="Times New Roman" pitchFamily="18" charset="0"/>
              </a:rPr>
              <a:t>Characteristics of tools and methods that may systematically bias measurement are the inclusion of  items that are irrelevant to the concept being measured and poor calibration of a measuring device</a:t>
            </a:r>
          </a:p>
          <a:p>
            <a:pPr fontAlgn="t"/>
            <a:r>
              <a:rPr lang="en-US" altLang="en-US" sz="2000" smtClean="0">
                <a:latin typeface="Times New Roman" pitchFamily="18" charset="0"/>
                <a:cs typeface="Times New Roman" pitchFamily="18" charset="0"/>
              </a:rPr>
              <a:t>Error due to the measurement process per se, may result from observer or scorer bias (for example, the observer’s tendency to rate slim individuals higher than heavy individuals on items related to physical activity).</a:t>
            </a:r>
          </a:p>
          <a:p>
            <a:endParaRPr lang="en-US" altLang="en-US" smtClean="0"/>
          </a:p>
        </p:txBody>
      </p:sp>
    </p:spTree>
    <p:extLst>
      <p:ext uri="{BB962C8B-B14F-4D97-AF65-F5344CB8AC3E}">
        <p14:creationId xmlns:p14="http://schemas.microsoft.com/office/powerpoint/2010/main" val="2604706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315</Words>
  <Application>Microsoft Office PowerPoint</Application>
  <PresentationFormat>On-screen Show (4:3)</PresentationFormat>
  <Paragraphs>26</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Errors of Measurement</vt:lpstr>
      <vt:lpstr> Random errors</vt:lpstr>
      <vt:lpstr>PowerPoint Presentation</vt:lpstr>
    </vt:vector>
  </TitlesOfParts>
  <Company>UMSON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Errors of Measurement</dc:title>
  <dc:creator>Storr, Carla</dc:creator>
  <cp:lastModifiedBy>Storr, Carla</cp:lastModifiedBy>
  <cp:revision>1</cp:revision>
  <dcterms:created xsi:type="dcterms:W3CDTF">2015-07-24T17:58:32Z</dcterms:created>
  <dcterms:modified xsi:type="dcterms:W3CDTF">2015-07-24T17:59:16Z</dcterms:modified>
</cp:coreProperties>
</file>